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  <p:sldMasterId id="2147483730" r:id="rId2"/>
    <p:sldMasterId id="2147483747" r:id="rId3"/>
  </p:sldMasterIdLst>
  <p:notesMasterIdLst>
    <p:notesMasterId r:id="rId13"/>
  </p:notesMasterIdLst>
  <p:sldIdLst>
    <p:sldId id="256" r:id="rId4"/>
    <p:sldId id="259" r:id="rId5"/>
    <p:sldId id="270" r:id="rId6"/>
    <p:sldId id="261" r:id="rId7"/>
    <p:sldId id="272" r:id="rId8"/>
    <p:sldId id="262" r:id="rId9"/>
    <p:sldId id="271" r:id="rId10"/>
    <p:sldId id="264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161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FD113-AB0C-4656-9BDE-B983D3BCE5CB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14184-2F48-46C7-8196-8DCFD1B356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469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lue rectangular object with yellow and green lines&#10;&#10;Description automatically generated">
            <a:extLst>
              <a:ext uri="{FF2B5EF4-FFF2-40B4-BE49-F238E27FC236}">
                <a16:creationId xmlns:a16="http://schemas.microsoft.com/office/drawing/2014/main" id="{4B0B0EA5-659F-671B-CB6C-395F91672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2" y="203653"/>
            <a:ext cx="9144000" cy="6450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C39A70-E1BB-F51A-8AE3-B39826D0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756" y="2620244"/>
            <a:ext cx="5191991" cy="105080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8089B17-3C24-CA48-F6C8-0CC6FFFE76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9789" y="1323191"/>
            <a:ext cx="6280958" cy="645459"/>
          </a:xfrm>
        </p:spPr>
        <p:txBody>
          <a:bodyPr anchor="b" anchorCtr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2118">
                <a:solidFill>
                  <a:srgbClr val="E1FD7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23D622-2EF0-DA78-E284-BE4BBD8B96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9789" y="2089673"/>
            <a:ext cx="6280958" cy="338866"/>
          </a:xfrm>
        </p:spPr>
        <p:txBody>
          <a:bodyPr/>
          <a:lstStyle>
            <a:lvl1pPr>
              <a:spcBef>
                <a:spcPts val="0"/>
              </a:spcBef>
              <a:defRPr sz="12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E55D48B-8279-384A-E01A-E61209332B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8756" y="3862751"/>
            <a:ext cx="5191991" cy="806824"/>
          </a:xfrm>
        </p:spPr>
        <p:txBody>
          <a:bodyPr/>
          <a:lstStyle>
            <a:lvl1pPr>
              <a:spcBef>
                <a:spcPts val="0"/>
              </a:spcBef>
              <a:defRPr sz="1235">
                <a:solidFill>
                  <a:schemeClr val="bg1"/>
                </a:solidFill>
              </a:defRPr>
            </a:lvl1pPr>
            <a:lvl2pPr>
              <a:defRPr sz="1235">
                <a:solidFill>
                  <a:srgbClr val="FF0000"/>
                </a:solidFill>
              </a:defRPr>
            </a:lvl2pPr>
            <a:lvl3pPr>
              <a:defRPr sz="1235">
                <a:solidFill>
                  <a:srgbClr val="FF0000"/>
                </a:solidFill>
              </a:defRPr>
            </a:lvl3pPr>
            <a:lvl4pPr>
              <a:defRPr sz="1235">
                <a:solidFill>
                  <a:srgbClr val="FF0000"/>
                </a:solidFill>
              </a:defRPr>
            </a:lvl4pPr>
            <a:lvl5pPr>
              <a:defRPr sz="1235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A2C63F3-53B7-962C-BD5E-CE13A32813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18757" y="4861280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2382">
                <a:solidFill>
                  <a:schemeClr val="bg1"/>
                </a:solidFill>
                <a:latin typeface="Freestyle Script" panose="030804020302050B0404" pitchFamily="66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E1CA10F-DA6E-6CC6-BD08-26DDE2C92A0B}"/>
              </a:ext>
            </a:extLst>
          </p:cNvPr>
          <p:cNvCxnSpPr/>
          <p:nvPr/>
        </p:nvCxnSpPr>
        <p:spPr>
          <a:xfrm>
            <a:off x="2518756" y="5220148"/>
            <a:ext cx="2515293" cy="0"/>
          </a:xfrm>
          <a:prstGeom prst="line">
            <a:avLst/>
          </a:prstGeom>
          <a:ln w="12700">
            <a:solidFill>
              <a:srgbClr val="E1F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C4C15A1-BF92-EF37-AAC9-D268ABA18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18757" y="5240824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92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092BC91-7C7A-3B1A-C703-D21EAD389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95455" y="4861280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123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C641BD-7DF9-66C4-39DC-EAE801F9B9C4}"/>
              </a:ext>
            </a:extLst>
          </p:cNvPr>
          <p:cNvCxnSpPr/>
          <p:nvPr/>
        </p:nvCxnSpPr>
        <p:spPr>
          <a:xfrm>
            <a:off x="5195454" y="5220148"/>
            <a:ext cx="2515293" cy="0"/>
          </a:xfrm>
          <a:prstGeom prst="line">
            <a:avLst/>
          </a:prstGeom>
          <a:ln w="12700">
            <a:solidFill>
              <a:srgbClr val="E1FD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F7AFBA4-074B-79A2-515C-3215221454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5455" y="5240824"/>
            <a:ext cx="2518756" cy="338866"/>
          </a:xfrm>
        </p:spPr>
        <p:txBody>
          <a:bodyPr anchor="ctr" anchorCtr="0"/>
          <a:lstStyle>
            <a:lvl1pPr>
              <a:spcBef>
                <a:spcPts val="0"/>
              </a:spcBef>
              <a:defRPr sz="92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30369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1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3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2735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74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0577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9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06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6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4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52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844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93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256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46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360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43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4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1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655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164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359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178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4422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235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796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02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9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90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57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66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37" y="483256"/>
            <a:ext cx="8065944" cy="17544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937" y="2416270"/>
            <a:ext cx="8065944" cy="395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0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07725" rtl="0" eaLnBrk="1" latinLnBrk="0" hangingPunct="1">
        <a:lnSpc>
          <a:spcPct val="85000"/>
        </a:lnSpc>
        <a:spcBef>
          <a:spcPct val="0"/>
        </a:spcBef>
        <a:buNone/>
        <a:defRPr sz="397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07725" rtl="0" eaLnBrk="1" latinLnBrk="0" hangingPunct="1">
        <a:lnSpc>
          <a:spcPct val="103000"/>
        </a:lnSpc>
        <a:spcBef>
          <a:spcPts val="993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1pPr>
      <a:lvl2pPr marL="453862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2pPr>
      <a:lvl3pPr marL="907725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3pPr>
      <a:lvl4pPr marL="1361587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4pPr>
      <a:lvl5pPr marL="1815450" indent="0" algn="l" defTabSz="907725" rtl="0" eaLnBrk="1" latinLnBrk="0" hangingPunct="1">
        <a:lnSpc>
          <a:spcPct val="103000"/>
        </a:lnSpc>
        <a:spcBef>
          <a:spcPts val="497"/>
        </a:spcBef>
        <a:buFontTx/>
        <a:buNone/>
        <a:defRPr sz="1235" kern="1200">
          <a:solidFill>
            <a:schemeClr val="bg1"/>
          </a:solidFill>
          <a:latin typeface="+mn-lt"/>
          <a:ea typeface="+mn-ea"/>
          <a:cs typeface="+mn-cs"/>
        </a:defRPr>
      </a:lvl5pPr>
      <a:lvl6pPr marL="2496243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6pPr>
      <a:lvl7pPr marL="2950106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7pPr>
      <a:lvl8pPr marL="3403968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8pPr>
      <a:lvl9pPr marL="3857831" indent="-226931" algn="l" defTabSz="907725" rtl="0" eaLnBrk="1" latinLnBrk="0" hangingPunct="1">
        <a:lnSpc>
          <a:spcPct val="90000"/>
        </a:lnSpc>
        <a:spcBef>
          <a:spcPts val="497"/>
        </a:spcBef>
        <a:buFont typeface="Arial" panose="020B0604020202020204" pitchFamily="34" charset="0"/>
        <a:buChar char="•"/>
        <a:defRPr sz="17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1pPr>
      <a:lvl2pPr marL="453862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2pPr>
      <a:lvl3pPr marL="907725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3pPr>
      <a:lvl4pPr marL="1361587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4pPr>
      <a:lvl5pPr marL="1815450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5pPr>
      <a:lvl6pPr marL="2269312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6pPr>
      <a:lvl7pPr marL="2723175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7pPr>
      <a:lvl8pPr marL="3177037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8pPr>
      <a:lvl9pPr marL="3630900" algn="l" defTabSz="907725" rtl="0" eaLnBrk="1" latinLnBrk="0" hangingPunct="1">
        <a:defRPr sz="17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0" pos="3168">
          <p15:clr>
            <a:srgbClr val="A4A3A4"/>
          </p15:clr>
        </p15:guide>
        <p15:guide id="51" orient="horz" pos="2448">
          <p15:clr>
            <a:srgbClr val="A4A3A4"/>
          </p15:clr>
        </p15:guide>
        <p15:guide id="52" pos="240">
          <p15:clr>
            <a:srgbClr val="F26B43"/>
          </p15:clr>
        </p15:guide>
        <p15:guide id="53" pos="493">
          <p15:clr>
            <a:srgbClr val="F26B43"/>
          </p15:clr>
        </p15:guide>
        <p15:guide id="54" pos="613">
          <p15:clr>
            <a:srgbClr val="F26B43"/>
          </p15:clr>
        </p15:guide>
        <p15:guide id="55" pos="867">
          <p15:clr>
            <a:srgbClr val="F26B43"/>
          </p15:clr>
        </p15:guide>
        <p15:guide id="56" pos="987">
          <p15:clr>
            <a:srgbClr val="F26B43"/>
          </p15:clr>
        </p15:guide>
        <p15:guide id="57" pos="1241">
          <p15:clr>
            <a:srgbClr val="F26B43"/>
          </p15:clr>
        </p15:guide>
        <p15:guide id="58" pos="1361">
          <p15:clr>
            <a:srgbClr val="F26B43"/>
          </p15:clr>
        </p15:guide>
        <p15:guide id="59" pos="1614">
          <p15:clr>
            <a:srgbClr val="F26B43"/>
          </p15:clr>
        </p15:guide>
        <p15:guide id="60" pos="1734">
          <p15:clr>
            <a:srgbClr val="F26B43"/>
          </p15:clr>
        </p15:guide>
        <p15:guide id="61" pos="1987">
          <p15:clr>
            <a:srgbClr val="F26B43"/>
          </p15:clr>
        </p15:guide>
        <p15:guide id="62" pos="2107">
          <p15:clr>
            <a:srgbClr val="F26B43"/>
          </p15:clr>
        </p15:guide>
        <p15:guide id="63" pos="2361">
          <p15:clr>
            <a:srgbClr val="F26B43"/>
          </p15:clr>
        </p15:guide>
        <p15:guide id="64" pos="2481">
          <p15:clr>
            <a:srgbClr val="F26B43"/>
          </p15:clr>
        </p15:guide>
        <p15:guide id="65" pos="2735">
          <p15:clr>
            <a:srgbClr val="F26B43"/>
          </p15:clr>
        </p15:guide>
        <p15:guide id="66" pos="2855">
          <p15:clr>
            <a:srgbClr val="F26B43"/>
          </p15:clr>
        </p15:guide>
        <p15:guide id="67" pos="3108">
          <p15:clr>
            <a:srgbClr val="F26B43"/>
          </p15:clr>
        </p15:guide>
        <p15:guide id="68" pos="3228">
          <p15:clr>
            <a:srgbClr val="F26B43"/>
          </p15:clr>
        </p15:guide>
        <p15:guide id="69" pos="3481">
          <p15:clr>
            <a:srgbClr val="F26B43"/>
          </p15:clr>
        </p15:guide>
        <p15:guide id="70" pos="3601">
          <p15:clr>
            <a:srgbClr val="F26B43"/>
          </p15:clr>
        </p15:guide>
        <p15:guide id="71" pos="3855">
          <p15:clr>
            <a:srgbClr val="F26B43"/>
          </p15:clr>
        </p15:guide>
        <p15:guide id="72" pos="3975">
          <p15:clr>
            <a:srgbClr val="F26B43"/>
          </p15:clr>
        </p15:guide>
        <p15:guide id="73" pos="4229">
          <p15:clr>
            <a:srgbClr val="F26B43"/>
          </p15:clr>
        </p15:guide>
        <p15:guide id="74" pos="4349">
          <p15:clr>
            <a:srgbClr val="F26B43"/>
          </p15:clr>
        </p15:guide>
        <p15:guide id="75" pos="4602">
          <p15:clr>
            <a:srgbClr val="F26B43"/>
          </p15:clr>
        </p15:guide>
        <p15:guide id="76" pos="4722">
          <p15:clr>
            <a:srgbClr val="F26B43"/>
          </p15:clr>
        </p15:guide>
        <p15:guide id="77" pos="4975">
          <p15:clr>
            <a:srgbClr val="F26B43"/>
          </p15:clr>
        </p15:guide>
        <p15:guide id="78" pos="5095">
          <p15:clr>
            <a:srgbClr val="F26B43"/>
          </p15:clr>
        </p15:guide>
        <p15:guide id="79" pos="5349">
          <p15:clr>
            <a:srgbClr val="F26B43"/>
          </p15:clr>
        </p15:guide>
        <p15:guide id="80" pos="5469">
          <p15:clr>
            <a:srgbClr val="F26B43"/>
          </p15:clr>
        </p15:guide>
        <p15:guide id="81" pos="5723">
          <p15:clr>
            <a:srgbClr val="F26B43"/>
          </p15:clr>
        </p15:guide>
        <p15:guide id="82" pos="5843">
          <p15:clr>
            <a:srgbClr val="F26B43"/>
          </p15:clr>
        </p15:guide>
        <p15:guide id="83" pos="60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2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4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>
                <a:solidFill>
                  <a:srgbClr val="003366"/>
                </a:solidFill>
              </a:rPr>
              <a:t>Quiz Játék Projekt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29649"/>
            <a:ext cx="6347714" cy="3880773"/>
          </a:xfrm>
        </p:spPr>
        <p:txBody>
          <a:bodyPr/>
          <a:lstStyle/>
          <a:p>
            <a:r>
              <a:rPr lang="hu-HU" sz="2400" b="1" dirty="0">
                <a:solidFill>
                  <a:srgbClr val="323232"/>
                </a:solidFill>
              </a:rPr>
              <a:t>Cél: </a:t>
            </a:r>
            <a:endParaRPr lang="en-GB" sz="2400" b="1" dirty="0">
              <a:solidFill>
                <a:srgbClr val="323232"/>
              </a:solidFill>
            </a:endParaRPr>
          </a:p>
          <a:p>
            <a:pPr lvl="1"/>
            <a:r>
              <a:rPr lang="hu-HU" sz="2200" dirty="0">
                <a:solidFill>
                  <a:srgbClr val="323232"/>
                </a:solidFill>
              </a:rPr>
              <a:t>Informatikai tudás játékos fejlesztése</a:t>
            </a:r>
          </a:p>
          <a:p>
            <a:r>
              <a:rPr lang="hu-HU" sz="2400" b="1" dirty="0">
                <a:solidFill>
                  <a:srgbClr val="323232"/>
                </a:solidFill>
              </a:rPr>
              <a:t>Inspiráció:</a:t>
            </a:r>
            <a:endParaRPr lang="en-GB" sz="2400" b="1" dirty="0">
              <a:solidFill>
                <a:srgbClr val="323232"/>
              </a:solidFill>
            </a:endParaRPr>
          </a:p>
          <a:p>
            <a:pPr lvl="1"/>
            <a:r>
              <a:rPr lang="hu-HU" sz="2200" dirty="0">
                <a:solidFill>
                  <a:srgbClr val="323232"/>
                </a:solidFill>
              </a:rPr>
              <a:t> Honfoglaló + </a:t>
            </a:r>
            <a:r>
              <a:rPr lang="hu-HU" sz="2200" dirty="0" err="1">
                <a:solidFill>
                  <a:srgbClr val="323232"/>
                </a:solidFill>
              </a:rPr>
              <a:t>Kahoot</a:t>
            </a:r>
            <a:endParaRPr lang="hu-HU" sz="2200" dirty="0">
              <a:solidFill>
                <a:srgbClr val="323232"/>
              </a:solidFill>
            </a:endParaRPr>
          </a:p>
          <a:p>
            <a:r>
              <a:rPr lang="hu-HU" sz="2400" b="1" dirty="0">
                <a:solidFill>
                  <a:srgbClr val="323232"/>
                </a:solidFill>
              </a:rPr>
              <a:t>Célközönség:</a:t>
            </a:r>
            <a:endParaRPr lang="en-GB" sz="2400" b="1" dirty="0">
              <a:solidFill>
                <a:srgbClr val="323232"/>
              </a:solidFill>
            </a:endParaRPr>
          </a:p>
          <a:p>
            <a:pPr lvl="1"/>
            <a:r>
              <a:rPr lang="hu-HU" sz="2200" dirty="0">
                <a:solidFill>
                  <a:srgbClr val="323232"/>
                </a:solidFill>
              </a:rPr>
              <a:t> középiskolások, egyetemisták</a:t>
            </a:r>
          </a:p>
          <a:p>
            <a:endParaRPr sz="2400" dirty="0">
              <a:solidFill>
                <a:srgbClr val="323232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A7ECEE3-0CFF-151B-49E6-152E626A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17" y="-276982"/>
            <a:ext cx="3250095" cy="48751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rgbClr val="003366"/>
                </a:solidFill>
              </a:rPr>
              <a:t>Fejlesztési</a:t>
            </a:r>
            <a:r>
              <a:rPr sz="4000" b="1" dirty="0">
                <a:solidFill>
                  <a:srgbClr val="003366"/>
                </a:solidFill>
              </a:rPr>
              <a:t> </a:t>
            </a:r>
            <a:r>
              <a:rPr sz="4000" b="1" dirty="0" err="1">
                <a:solidFill>
                  <a:srgbClr val="003366"/>
                </a:solidFill>
              </a:rPr>
              <a:t>folyamat</a:t>
            </a:r>
            <a:endParaRPr sz="4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0" y="1270000"/>
            <a:ext cx="7588593" cy="5359400"/>
          </a:xfrm>
        </p:spPr>
        <p:txBody>
          <a:bodyPr>
            <a:normAutofit lnSpcReduction="10000"/>
          </a:bodyPr>
          <a:lstStyle/>
          <a:p>
            <a:r>
              <a:rPr sz="2400" dirty="0" err="1">
                <a:solidFill>
                  <a:srgbClr val="323232"/>
                </a:solidFill>
              </a:rPr>
              <a:t>Funkciólista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összeállítása</a:t>
            </a:r>
            <a:endParaRPr sz="2400" dirty="0">
              <a:solidFill>
                <a:srgbClr val="323232"/>
              </a:solidFill>
            </a:endParaRPr>
          </a:p>
          <a:p>
            <a:r>
              <a:rPr sz="2400" dirty="0" err="1">
                <a:solidFill>
                  <a:srgbClr val="323232"/>
                </a:solidFill>
              </a:rPr>
              <a:t>Objektumdiagramok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készítése</a:t>
            </a:r>
            <a:endParaRPr sz="2400" dirty="0">
              <a:solidFill>
                <a:srgbClr val="323232"/>
              </a:solidFill>
            </a:endParaRPr>
          </a:p>
          <a:p>
            <a:r>
              <a:rPr sz="2400" dirty="0">
                <a:solidFill>
                  <a:srgbClr val="323232"/>
                </a:solidFill>
              </a:rPr>
              <a:t>GUI </a:t>
            </a:r>
            <a:r>
              <a:rPr sz="2400" dirty="0" err="1">
                <a:solidFill>
                  <a:srgbClr val="323232"/>
                </a:solidFill>
              </a:rPr>
              <a:t>és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adatmodell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fejlesztés</a:t>
            </a:r>
            <a:endParaRPr sz="2400" dirty="0">
              <a:solidFill>
                <a:srgbClr val="323232"/>
              </a:solidFill>
            </a:endParaRPr>
          </a:p>
          <a:p>
            <a:r>
              <a:rPr sz="2400" dirty="0" err="1">
                <a:solidFill>
                  <a:srgbClr val="323232"/>
                </a:solidFill>
              </a:rPr>
              <a:t>Tesztelés</a:t>
            </a:r>
            <a:r>
              <a:rPr sz="2400" dirty="0">
                <a:solidFill>
                  <a:srgbClr val="323232"/>
                </a:solidFill>
              </a:rPr>
              <a:t>, </a:t>
            </a:r>
            <a:r>
              <a:rPr sz="2400" dirty="0" err="1">
                <a:solidFill>
                  <a:srgbClr val="323232"/>
                </a:solidFill>
              </a:rPr>
              <a:t>hibajavítás</a:t>
            </a:r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hu-HU" sz="2400" dirty="0">
                <a:solidFill>
                  <a:srgbClr val="323232"/>
                </a:solidFill>
              </a:rPr>
              <a:t>Frontend: </a:t>
            </a:r>
            <a:r>
              <a:rPr lang="hu-HU" sz="2400" dirty="0" err="1">
                <a:solidFill>
                  <a:srgbClr val="323232"/>
                </a:solidFill>
              </a:rPr>
              <a:t>Barányi</a:t>
            </a:r>
            <a:r>
              <a:rPr lang="hu-HU" sz="2400" dirty="0">
                <a:solidFill>
                  <a:srgbClr val="323232"/>
                </a:solidFill>
              </a:rPr>
              <a:t> Alexandra, Hajnal Márk Mihály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hu-HU" sz="2400" dirty="0">
                <a:solidFill>
                  <a:srgbClr val="323232"/>
                </a:solidFill>
              </a:rPr>
              <a:t>Backend &amp; JSON: Asboth Noémi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hu-HU" sz="2400" dirty="0">
                <a:solidFill>
                  <a:srgbClr val="323232"/>
                </a:solidFill>
              </a:rPr>
              <a:t>Dokumentáció: Kassai László Richárd</a:t>
            </a:r>
          </a:p>
          <a:p>
            <a:endParaRPr sz="2400" dirty="0">
              <a:solidFill>
                <a:srgbClr val="323232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DE9F37A-6FF8-F7EC-8452-BDB0711C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35" y="872436"/>
            <a:ext cx="4055165" cy="4055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69B8BF-7D8D-35FB-6E04-4EAD1472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81991"/>
            <a:ext cx="6347713" cy="1320800"/>
          </a:xfrm>
        </p:spPr>
        <p:txBody>
          <a:bodyPr/>
          <a:lstStyle/>
          <a:p>
            <a:r>
              <a:rPr lang="en-GB" sz="4000" b="1" dirty="0" err="1">
                <a:solidFill>
                  <a:srgbClr val="003366"/>
                </a:solidFill>
              </a:rPr>
              <a:t>Játék</a:t>
            </a:r>
            <a:r>
              <a:rPr lang="en-GB" sz="4000" b="1" dirty="0">
                <a:solidFill>
                  <a:srgbClr val="003366"/>
                </a:solidFill>
              </a:rPr>
              <a:t> </a:t>
            </a:r>
            <a:r>
              <a:rPr lang="en-GB" sz="4000" b="1" dirty="0" err="1">
                <a:solidFill>
                  <a:srgbClr val="003366"/>
                </a:solidFill>
              </a:rPr>
              <a:t>története</a:t>
            </a:r>
            <a:endParaRPr lang="hu-HU" sz="4000" b="1" dirty="0">
              <a:solidFill>
                <a:srgbClr val="003366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7AFC51-017C-CC12-FAA2-26A6B833B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870" y="1679713"/>
            <a:ext cx="3568131" cy="2564295"/>
          </a:xfrm>
        </p:spPr>
        <p:txBody>
          <a:bodyPr/>
          <a:lstStyle/>
          <a:p>
            <a:r>
              <a:rPr lang="hu-HU" dirty="0"/>
              <a:t>Ebben a játékban egy hackerrel vagyunk, aki bot-hálózatot épít, figyelve arra, hogy le ne bukjon. A különböző eszközöket más és más védelmi rendszerek óvják, így van, ahova könnyebb, és van, ahova nehezebb betörni.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B0A136B-ADF5-B424-C823-52E785F6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980" y="1311966"/>
            <a:ext cx="2842591" cy="426388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3A4E24E-2452-613B-A62C-794BEBA2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09" y="1411386"/>
            <a:ext cx="2842591" cy="42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6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>
                <a:solidFill>
                  <a:srgbClr val="003366"/>
                </a:solidFill>
              </a:rPr>
              <a:t>A </a:t>
            </a:r>
            <a:r>
              <a:rPr sz="4000" b="1" dirty="0" err="1">
                <a:solidFill>
                  <a:srgbClr val="003366"/>
                </a:solidFill>
              </a:rPr>
              <a:t>rendszer</a:t>
            </a:r>
            <a:r>
              <a:rPr sz="4000" b="1" dirty="0">
                <a:solidFill>
                  <a:srgbClr val="003366"/>
                </a:solidFill>
              </a:rPr>
              <a:t> </a:t>
            </a:r>
            <a:r>
              <a:rPr sz="4000" b="1" dirty="0" err="1">
                <a:solidFill>
                  <a:srgbClr val="003366"/>
                </a:solidFill>
              </a:rPr>
              <a:t>működése</a:t>
            </a:r>
            <a:endParaRPr sz="4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2803" y="1363870"/>
            <a:ext cx="6347714" cy="5056808"/>
          </a:xfrm>
        </p:spPr>
        <p:txBody>
          <a:bodyPr>
            <a:normAutofit/>
          </a:bodyPr>
          <a:lstStyle/>
          <a:p>
            <a:r>
              <a:rPr sz="2400" dirty="0" err="1">
                <a:solidFill>
                  <a:srgbClr val="323232"/>
                </a:solidFill>
              </a:rPr>
              <a:t>Menü</a:t>
            </a:r>
            <a:r>
              <a:rPr sz="2400" dirty="0">
                <a:solidFill>
                  <a:srgbClr val="323232"/>
                </a:solidFill>
              </a:rPr>
              <a:t>: </a:t>
            </a:r>
            <a:r>
              <a:rPr sz="2400" dirty="0" err="1">
                <a:solidFill>
                  <a:srgbClr val="323232"/>
                </a:solidFill>
              </a:rPr>
              <a:t>Játék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indítása</a:t>
            </a:r>
            <a:r>
              <a:rPr sz="2400" dirty="0">
                <a:solidFill>
                  <a:srgbClr val="323232"/>
                </a:solidFill>
              </a:rPr>
              <a:t>, </a:t>
            </a:r>
            <a:r>
              <a:rPr sz="2400" dirty="0" err="1">
                <a:solidFill>
                  <a:srgbClr val="323232"/>
                </a:solidFill>
              </a:rPr>
              <a:t>pályaválasztás</a:t>
            </a:r>
            <a:endParaRPr lang="en-GB" sz="24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A </a:t>
            </a:r>
            <a:r>
              <a:rPr lang="en-GB" sz="2200" dirty="0" err="1">
                <a:solidFill>
                  <a:srgbClr val="323232"/>
                </a:solidFill>
              </a:rPr>
              <a:t>nyitoablakban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találhato</a:t>
            </a:r>
            <a:r>
              <a:rPr lang="en-GB" sz="2200" dirty="0">
                <a:solidFill>
                  <a:srgbClr val="323232"/>
                </a:solidFill>
              </a:rPr>
              <a:t> a 3 </a:t>
            </a:r>
            <a:r>
              <a:rPr lang="en-GB" sz="2200" dirty="0" err="1">
                <a:solidFill>
                  <a:srgbClr val="323232"/>
                </a:solidFill>
              </a:rPr>
              <a:t>fö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funkcio</a:t>
            </a:r>
            <a:endParaRPr lang="en-GB" sz="22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Play</a:t>
            </a: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Jobs</a:t>
            </a:r>
          </a:p>
          <a:p>
            <a:pPr lvl="2"/>
            <a:r>
              <a:rPr lang="en-GB" sz="2000" dirty="0" err="1">
                <a:solidFill>
                  <a:srgbClr val="323232"/>
                </a:solidFill>
              </a:rPr>
              <a:t>Ezen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  <a:r>
              <a:rPr lang="en-GB" sz="2000" dirty="0" err="1">
                <a:solidFill>
                  <a:srgbClr val="323232"/>
                </a:solidFill>
              </a:rPr>
              <a:t>keresztül</a:t>
            </a:r>
            <a:endParaRPr lang="en-GB" sz="2000" dirty="0">
              <a:solidFill>
                <a:srgbClr val="323232"/>
              </a:solidFill>
            </a:endParaRPr>
          </a:p>
          <a:p>
            <a:pPr marL="914400" lvl="2" indent="0">
              <a:buNone/>
            </a:pPr>
            <a:r>
              <a:rPr lang="en-GB" sz="2000" dirty="0" err="1">
                <a:solidFill>
                  <a:srgbClr val="323232"/>
                </a:solidFill>
              </a:rPr>
              <a:t>érhetök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  <a:r>
              <a:rPr lang="en-GB" sz="2000" dirty="0" err="1">
                <a:solidFill>
                  <a:srgbClr val="323232"/>
                </a:solidFill>
              </a:rPr>
              <a:t>ela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  <a:r>
              <a:rPr lang="en-GB" sz="2000" dirty="0" err="1">
                <a:solidFill>
                  <a:srgbClr val="323232"/>
                </a:solidFill>
              </a:rPr>
              <a:t>meppek</a:t>
            </a:r>
            <a:endParaRPr lang="en-GB" sz="20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Scores</a:t>
            </a:r>
          </a:p>
          <a:p>
            <a:pPr lvl="2"/>
            <a:r>
              <a:rPr lang="en-GB" sz="2000" dirty="0" err="1">
                <a:solidFill>
                  <a:srgbClr val="323232"/>
                </a:solidFill>
              </a:rPr>
              <a:t>Itt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  <a:r>
              <a:rPr lang="en-GB" sz="2000" dirty="0" err="1">
                <a:solidFill>
                  <a:srgbClr val="323232"/>
                </a:solidFill>
              </a:rPr>
              <a:t>vanak</a:t>
            </a:r>
            <a:r>
              <a:rPr lang="en-GB" sz="2000" dirty="0">
                <a:solidFill>
                  <a:srgbClr val="323232"/>
                </a:solidFill>
              </a:rPr>
              <a:t> a </a:t>
            </a:r>
            <a:r>
              <a:rPr lang="en-GB" sz="2000" dirty="0" err="1">
                <a:solidFill>
                  <a:srgbClr val="323232"/>
                </a:solidFill>
              </a:rPr>
              <a:t>mentett</a:t>
            </a:r>
            <a:r>
              <a:rPr lang="en-GB" sz="2000" dirty="0">
                <a:solidFill>
                  <a:srgbClr val="323232"/>
                </a:solidFill>
              </a:rPr>
              <a:t> </a:t>
            </a:r>
          </a:p>
          <a:p>
            <a:pPr marL="914400" lvl="2" indent="0">
              <a:buNone/>
            </a:pPr>
            <a:r>
              <a:rPr lang="en-GB" sz="2000" dirty="0" err="1">
                <a:solidFill>
                  <a:srgbClr val="323232"/>
                </a:solidFill>
              </a:rPr>
              <a:t>Eredményei</a:t>
            </a:r>
            <a:r>
              <a:rPr lang="en-GB" sz="2000" dirty="0">
                <a:solidFill>
                  <a:srgbClr val="323232"/>
                </a:solidFill>
              </a:rPr>
              <a:t> a </a:t>
            </a:r>
          </a:p>
          <a:p>
            <a:pPr marL="914400" lvl="2" indent="0">
              <a:buNone/>
            </a:pPr>
            <a:r>
              <a:rPr lang="en-GB" sz="2000" dirty="0" err="1">
                <a:solidFill>
                  <a:srgbClr val="323232"/>
                </a:solidFill>
              </a:rPr>
              <a:t>űfelhasználonak</a:t>
            </a:r>
            <a:endParaRPr lang="en-GB" sz="2000" dirty="0">
              <a:solidFill>
                <a:srgbClr val="323232"/>
              </a:solidFill>
            </a:endParaRPr>
          </a:p>
          <a:p>
            <a:pPr marL="914400" lvl="2" indent="0">
              <a:buNone/>
            </a:pPr>
            <a:r>
              <a:rPr lang="en-GB" sz="2000" dirty="0">
                <a:solidFill>
                  <a:srgbClr val="323232"/>
                </a:solidFill>
              </a:rPr>
              <a:t> </a:t>
            </a: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lang="en-GB" sz="2400" dirty="0">
              <a:solidFill>
                <a:srgbClr val="323232"/>
              </a:solidFill>
            </a:endParaRPr>
          </a:p>
          <a:p>
            <a:endParaRPr sz="2400" dirty="0">
              <a:solidFill>
                <a:srgbClr val="323232"/>
              </a:solidFill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91BD3731-418B-50CD-7522-D16E66741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239" y="2324331"/>
            <a:ext cx="5221344" cy="4340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AC2273-B03E-6E2E-CC58-EF51FE71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 err="1">
                <a:solidFill>
                  <a:srgbClr val="003366"/>
                </a:solidFill>
              </a:rPr>
              <a:t>pályák</a:t>
            </a:r>
            <a:r>
              <a:rPr lang="hu-HU" sz="4000" b="1" dirty="0">
                <a:solidFill>
                  <a:srgbClr val="003366"/>
                </a:solidFill>
              </a:rPr>
              <a:t>: </a:t>
            </a:r>
            <a:r>
              <a:rPr lang="en-GB" sz="4000" b="1" dirty="0">
                <a:solidFill>
                  <a:srgbClr val="003366"/>
                </a:solidFill>
              </a:rPr>
              <a:t>3</a:t>
            </a:r>
            <a:r>
              <a:rPr lang="hu-HU" sz="4000" b="1" dirty="0">
                <a:solidFill>
                  <a:srgbClr val="003366"/>
                </a:solidFill>
              </a:rPr>
              <a:t> válaszlehetőség</a:t>
            </a:r>
            <a:br>
              <a:rPr lang="hu-HU" sz="3600" dirty="0">
                <a:solidFill>
                  <a:srgbClr val="323232"/>
                </a:solidFill>
              </a:rPr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4D1F2F4-3A17-EE1F-E70E-87EB6462D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983" y="1293677"/>
            <a:ext cx="6347714" cy="3880773"/>
          </a:xfrm>
        </p:spPr>
        <p:txBody>
          <a:bodyPr/>
          <a:lstStyle/>
          <a:p>
            <a:r>
              <a:rPr lang="hu-HU" sz="1800" dirty="0">
                <a:solidFill>
                  <a:srgbClr val="323232"/>
                </a:solidFill>
              </a:rPr>
              <a:t>Pontozás: nehézségi szint szerint</a:t>
            </a:r>
            <a:endParaRPr lang="en-GB" sz="1800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A </a:t>
            </a:r>
            <a:r>
              <a:rPr lang="en-GB" dirty="0" err="1">
                <a:solidFill>
                  <a:srgbClr val="323232"/>
                </a:solidFill>
              </a:rPr>
              <a:t>dall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felsö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sarokban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láthato</a:t>
            </a:r>
            <a:endParaRPr lang="en-GB" dirty="0">
              <a:solidFill>
                <a:srgbClr val="323232"/>
              </a:solidFill>
            </a:endParaRPr>
          </a:p>
          <a:p>
            <a:pPr lvl="1"/>
            <a:r>
              <a:rPr lang="en-GB" dirty="0">
                <a:solidFill>
                  <a:srgbClr val="323232"/>
                </a:solidFill>
              </a:rPr>
              <a:t> a </a:t>
            </a:r>
            <a:r>
              <a:rPr lang="en-GB" dirty="0" err="1">
                <a:solidFill>
                  <a:srgbClr val="323232"/>
                </a:solidFill>
              </a:rPr>
              <a:t>maximális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hiba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lehetöség</a:t>
            </a:r>
            <a:endParaRPr lang="en-GB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Melete </a:t>
            </a:r>
            <a:r>
              <a:rPr lang="en-GB" dirty="0" err="1">
                <a:solidFill>
                  <a:srgbClr val="323232"/>
                </a:solidFill>
              </a:rPr>
              <a:t>az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edigi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pontok</a:t>
            </a:r>
            <a:endParaRPr lang="en-GB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323232"/>
                </a:solidFill>
              </a:rPr>
              <a:t>es </a:t>
            </a:r>
            <a:r>
              <a:rPr lang="en-GB" dirty="0" err="1">
                <a:solidFill>
                  <a:srgbClr val="323232"/>
                </a:solidFill>
              </a:rPr>
              <a:t>hibák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száma</a:t>
            </a:r>
            <a:endParaRPr lang="en-GB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Ha </a:t>
            </a:r>
            <a:r>
              <a:rPr lang="en-GB" dirty="0" err="1">
                <a:solidFill>
                  <a:srgbClr val="323232"/>
                </a:solidFill>
              </a:rPr>
              <a:t>az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öszes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számitogépet</a:t>
            </a:r>
            <a:endParaRPr lang="en-GB" dirty="0">
              <a:solidFill>
                <a:srgbClr val="323232"/>
              </a:solidFill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323232"/>
                </a:solidFill>
              </a:rPr>
              <a:t>elfoglaja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ajátékos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nyer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és</a:t>
            </a:r>
            <a:r>
              <a:rPr lang="en-GB" dirty="0">
                <a:solidFill>
                  <a:srgbClr val="323232"/>
                </a:solidFill>
              </a:rPr>
              <a:t> a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323232"/>
                </a:solidFill>
              </a:rPr>
              <a:t>szintidö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mentésre</a:t>
            </a:r>
            <a:r>
              <a:rPr lang="en-GB" dirty="0">
                <a:solidFill>
                  <a:srgbClr val="323232"/>
                </a:solidFill>
              </a:rPr>
              <a:t> </a:t>
            </a:r>
            <a:r>
              <a:rPr lang="en-GB" dirty="0" err="1">
                <a:solidFill>
                  <a:srgbClr val="323232"/>
                </a:solidFill>
              </a:rPr>
              <a:t>kerül</a:t>
            </a:r>
            <a:endParaRPr lang="en-GB" dirty="0">
              <a:solidFill>
                <a:srgbClr val="323232"/>
              </a:solidFill>
            </a:endParaRPr>
          </a:p>
          <a:p>
            <a:r>
              <a:rPr lang="en-GB" dirty="0">
                <a:solidFill>
                  <a:srgbClr val="323232"/>
                </a:solidFill>
              </a:rPr>
              <a:t> 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2F0165B-B00B-EB14-60E2-531B3C9B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3" y="4512364"/>
            <a:ext cx="2345635" cy="234563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CB8FB4E-143E-CBE0-665A-9984D3D94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79" y="2813877"/>
            <a:ext cx="1808922" cy="1808922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E924E6C-AB5F-ECE0-22A9-B29DD9B6D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00" y="4789071"/>
            <a:ext cx="1550504" cy="1550504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0B2D51B-D6F1-2AC8-32A2-3D7479784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634" y="4194708"/>
            <a:ext cx="2142882" cy="2142882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1E66C2F6-E032-7F30-BB38-5CA5714F4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165" y="1412460"/>
            <a:ext cx="1550504" cy="1550504"/>
          </a:xfrm>
          <a:prstGeom prst="rect">
            <a:avLst/>
          </a:prstGeom>
        </p:spPr>
      </p:pic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57A96220-AF4E-A68C-73F2-310A7E40F2D2}"/>
              </a:ext>
            </a:extLst>
          </p:cNvPr>
          <p:cNvCxnSpPr>
            <a:cxnSpLocks/>
          </p:cNvCxnSpPr>
          <p:nvPr/>
        </p:nvCxnSpPr>
        <p:spPr>
          <a:xfrm flipV="1">
            <a:off x="2623930" y="5439153"/>
            <a:ext cx="1176426" cy="35780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D010CD0E-0DDD-91BD-9C03-9613887B2E5D}"/>
              </a:ext>
            </a:extLst>
          </p:cNvPr>
          <p:cNvCxnSpPr>
            <a:cxnSpLocks/>
          </p:cNvCxnSpPr>
          <p:nvPr/>
        </p:nvCxnSpPr>
        <p:spPr>
          <a:xfrm flipV="1">
            <a:off x="4409583" y="4345463"/>
            <a:ext cx="756755" cy="546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049947CC-6219-F2CC-1B8B-66F1D9A94D0D}"/>
              </a:ext>
            </a:extLst>
          </p:cNvPr>
          <p:cNvCxnSpPr>
            <a:cxnSpLocks/>
          </p:cNvCxnSpPr>
          <p:nvPr/>
        </p:nvCxnSpPr>
        <p:spPr>
          <a:xfrm>
            <a:off x="5993296" y="4494801"/>
            <a:ext cx="496305" cy="1100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E11896E-B79C-287D-4BA2-68FB3AE1ACF1}"/>
              </a:ext>
            </a:extLst>
          </p:cNvPr>
          <p:cNvCxnSpPr>
            <a:cxnSpLocks/>
          </p:cNvCxnSpPr>
          <p:nvPr/>
        </p:nvCxnSpPr>
        <p:spPr>
          <a:xfrm flipV="1">
            <a:off x="6172550" y="2733260"/>
            <a:ext cx="784762" cy="5297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8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dirty="0" err="1">
                <a:solidFill>
                  <a:srgbClr val="003366"/>
                </a:solidFill>
              </a:rPr>
              <a:t>Adatkezelés</a:t>
            </a:r>
            <a:r>
              <a:rPr lang="en-GB" sz="4000" b="1" dirty="0">
                <a:solidFill>
                  <a:srgbClr val="003366"/>
                </a:solidFill>
              </a:rPr>
              <a:t> </a:t>
            </a:r>
            <a:r>
              <a:rPr lang="en-GB" sz="4000" b="1" dirty="0" err="1">
                <a:solidFill>
                  <a:srgbClr val="003366"/>
                </a:solidFill>
              </a:rPr>
              <a:t>és</a:t>
            </a:r>
            <a:r>
              <a:rPr lang="en-GB" sz="4000" b="1" dirty="0">
                <a:solidFill>
                  <a:srgbClr val="003366"/>
                </a:solidFill>
              </a:rPr>
              <a:t> </a:t>
            </a:r>
            <a:r>
              <a:rPr lang="hu-HU" sz="4000" b="1" dirty="0">
                <a:solidFill>
                  <a:srgbClr val="003366"/>
                </a:solidFill>
              </a:rPr>
              <a:t>osztályok</a:t>
            </a:r>
            <a:endParaRPr sz="4000" b="1" dirty="0">
              <a:solidFill>
                <a:srgbClr val="0033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>
                <a:solidFill>
                  <a:srgbClr val="323232"/>
                </a:solidFill>
              </a:rPr>
              <a:t>Adatoka</a:t>
            </a:r>
            <a:r>
              <a:rPr lang="en-GB" sz="2400" dirty="0">
                <a:solidFill>
                  <a:srgbClr val="323232"/>
                </a:solidFill>
              </a:rPr>
              <a:t> </a:t>
            </a:r>
            <a:r>
              <a:rPr lang="en-GB" sz="2400" dirty="0" err="1">
                <a:solidFill>
                  <a:srgbClr val="323232"/>
                </a:solidFill>
              </a:rPr>
              <a:t>tárolása</a:t>
            </a:r>
            <a:endParaRPr lang="en-GB" sz="2400" dirty="0">
              <a:solidFill>
                <a:srgbClr val="323232"/>
              </a:solidFill>
            </a:endParaRPr>
          </a:p>
          <a:p>
            <a:pPr lvl="1"/>
            <a:r>
              <a:rPr sz="2200" dirty="0" err="1">
                <a:solidFill>
                  <a:srgbClr val="323232"/>
                </a:solidFill>
              </a:rPr>
              <a:t>questions.json</a:t>
            </a:r>
            <a:r>
              <a:rPr sz="2200" dirty="0">
                <a:solidFill>
                  <a:srgbClr val="323232"/>
                </a:solidFill>
              </a:rPr>
              <a:t>: </a:t>
            </a:r>
            <a:r>
              <a:rPr sz="2200" dirty="0" err="1">
                <a:solidFill>
                  <a:srgbClr val="323232"/>
                </a:solidFill>
              </a:rPr>
              <a:t>kérdésadatbázis</a:t>
            </a:r>
            <a:endParaRPr sz="2200" dirty="0">
              <a:solidFill>
                <a:srgbClr val="323232"/>
              </a:solidFill>
            </a:endParaRPr>
          </a:p>
          <a:p>
            <a:pPr lvl="1"/>
            <a:r>
              <a:rPr sz="2200" dirty="0" err="1">
                <a:solidFill>
                  <a:srgbClr val="323232"/>
                </a:solidFill>
              </a:rPr>
              <a:t>scores.json</a:t>
            </a:r>
            <a:r>
              <a:rPr sz="2200" dirty="0">
                <a:solidFill>
                  <a:srgbClr val="323232"/>
                </a:solidFill>
              </a:rPr>
              <a:t>: </a:t>
            </a:r>
            <a:r>
              <a:rPr sz="2200" dirty="0" err="1">
                <a:solidFill>
                  <a:srgbClr val="323232"/>
                </a:solidFill>
              </a:rPr>
              <a:t>eredményrögzítés</a:t>
            </a:r>
            <a:endParaRPr sz="2200" dirty="0">
              <a:solidFill>
                <a:srgbClr val="323232"/>
              </a:solidFill>
            </a:endParaRPr>
          </a:p>
          <a:p>
            <a:r>
              <a:rPr lang="hu-HU" sz="2400" dirty="0" err="1">
                <a:solidFill>
                  <a:srgbClr val="323232"/>
                </a:solidFill>
              </a:rPr>
              <a:t>MainWindow</a:t>
            </a:r>
            <a:r>
              <a:rPr lang="hu-HU" sz="2400" dirty="0">
                <a:solidFill>
                  <a:srgbClr val="323232"/>
                </a:solidFill>
              </a:rPr>
              <a:t>: GUI kezelése</a:t>
            </a:r>
          </a:p>
          <a:p>
            <a:r>
              <a:rPr lang="hu-HU" sz="2400" dirty="0" err="1">
                <a:solidFill>
                  <a:srgbClr val="323232"/>
                </a:solidFill>
              </a:rPr>
              <a:t>QuestionManager</a:t>
            </a:r>
            <a:r>
              <a:rPr lang="hu-HU" sz="2400" dirty="0">
                <a:solidFill>
                  <a:srgbClr val="323232"/>
                </a:solidFill>
              </a:rPr>
              <a:t>: kérdések kezelése</a:t>
            </a:r>
            <a:r>
              <a:rPr lang="en-GB" sz="2400" dirty="0">
                <a:solidFill>
                  <a:srgbClr val="323232"/>
                </a:solidFill>
              </a:rPr>
              <a:t>,</a:t>
            </a:r>
            <a:r>
              <a:rPr lang="hu-HU" sz="2400" dirty="0">
                <a:solidFill>
                  <a:srgbClr val="323232"/>
                </a:solidFill>
              </a:rPr>
              <a:t> pontozás, szabályok</a:t>
            </a:r>
          </a:p>
          <a:p>
            <a:r>
              <a:rPr lang="hu-HU" sz="2400" dirty="0" err="1">
                <a:solidFill>
                  <a:srgbClr val="323232"/>
                </a:solidFill>
              </a:rPr>
              <a:t>ScoreManager</a:t>
            </a:r>
            <a:r>
              <a:rPr lang="hu-HU" sz="2400" dirty="0">
                <a:solidFill>
                  <a:srgbClr val="323232"/>
                </a:solidFill>
              </a:rPr>
              <a:t>: eredmény mentése</a:t>
            </a:r>
            <a:endParaRPr lang="en-GB" sz="2400" dirty="0">
              <a:solidFill>
                <a:srgbClr val="323232"/>
              </a:solidFill>
            </a:endParaRPr>
          </a:p>
          <a:p>
            <a:r>
              <a:rPr lang="en-GB" sz="2400" dirty="0">
                <a:solidFill>
                  <a:srgbClr val="323232"/>
                </a:solidFill>
              </a:rPr>
              <a:t>Save: a </a:t>
            </a:r>
            <a:r>
              <a:rPr lang="en-GB" sz="2400" dirty="0" err="1">
                <a:solidFill>
                  <a:srgbClr val="323232"/>
                </a:solidFill>
              </a:rPr>
              <a:t>mentés</a:t>
            </a:r>
            <a:r>
              <a:rPr lang="en-GB" sz="2400" dirty="0">
                <a:solidFill>
                  <a:srgbClr val="323232"/>
                </a:solidFill>
              </a:rPr>
              <a:t> </a:t>
            </a:r>
            <a:r>
              <a:rPr lang="en-GB" sz="2400" dirty="0" err="1">
                <a:solidFill>
                  <a:srgbClr val="323232"/>
                </a:solidFill>
              </a:rPr>
              <a:t>kezelése</a:t>
            </a:r>
            <a:endParaRPr lang="hu-HU" sz="2400" dirty="0">
              <a:solidFill>
                <a:srgbClr val="323232"/>
              </a:solidFill>
            </a:endParaRPr>
          </a:p>
          <a:p>
            <a:endParaRPr sz="2400" dirty="0">
              <a:solidFill>
                <a:srgbClr val="323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Osztálydiagram: Quiz Játék Struktúra">
            <a:extLst>
              <a:ext uri="{FF2B5EF4-FFF2-40B4-BE49-F238E27FC236}">
                <a16:creationId xmlns:a16="http://schemas.microsoft.com/office/drawing/2014/main" id="{4CC6FE76-CEA5-D511-E489-5E0D71A59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660" y="609600"/>
            <a:ext cx="5814312" cy="581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3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>
                <a:solidFill>
                  <a:srgbClr val="003366"/>
                </a:solidFill>
              </a:rPr>
              <a:t>Tesztelés és hibajavítás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07227"/>
            <a:ext cx="4608444" cy="3880773"/>
          </a:xfrm>
        </p:spPr>
        <p:txBody>
          <a:bodyPr/>
          <a:lstStyle/>
          <a:p>
            <a:r>
              <a:rPr sz="2400" dirty="0">
                <a:solidFill>
                  <a:srgbClr val="323232"/>
                </a:solidFill>
              </a:rPr>
              <a:t>Belső </a:t>
            </a:r>
            <a:r>
              <a:rPr sz="2400" dirty="0" err="1">
                <a:solidFill>
                  <a:srgbClr val="323232"/>
                </a:solidFill>
              </a:rPr>
              <a:t>tesztelés</a:t>
            </a:r>
            <a:r>
              <a:rPr sz="2400" dirty="0">
                <a:solidFill>
                  <a:srgbClr val="323232"/>
                </a:solidFill>
              </a:rPr>
              <a:t> (</a:t>
            </a:r>
            <a:r>
              <a:rPr sz="2400" dirty="0" err="1">
                <a:solidFill>
                  <a:srgbClr val="323232"/>
                </a:solidFill>
              </a:rPr>
              <a:t>csapat</a:t>
            </a:r>
            <a:r>
              <a:rPr sz="2400" dirty="0">
                <a:solidFill>
                  <a:srgbClr val="323232"/>
                </a:solidFill>
              </a:rPr>
              <a:t>)</a:t>
            </a:r>
          </a:p>
          <a:p>
            <a:r>
              <a:rPr sz="2400" dirty="0" err="1">
                <a:solidFill>
                  <a:srgbClr val="323232"/>
                </a:solidFill>
              </a:rPr>
              <a:t>Külső</a:t>
            </a:r>
            <a:r>
              <a:rPr sz="2400" dirty="0">
                <a:solidFill>
                  <a:srgbClr val="323232"/>
                </a:solidFill>
              </a:rPr>
              <a:t> </a:t>
            </a:r>
            <a:r>
              <a:rPr sz="2400" dirty="0" err="1">
                <a:solidFill>
                  <a:srgbClr val="323232"/>
                </a:solidFill>
              </a:rPr>
              <a:t>tesztelés</a:t>
            </a:r>
            <a:r>
              <a:rPr sz="2400" dirty="0">
                <a:solidFill>
                  <a:srgbClr val="323232"/>
                </a:solidFill>
              </a:rPr>
              <a:t> (</a:t>
            </a:r>
            <a:r>
              <a:rPr sz="2400" dirty="0" err="1">
                <a:solidFill>
                  <a:srgbClr val="323232"/>
                </a:solidFill>
              </a:rPr>
              <a:t>ismerősök</a:t>
            </a:r>
            <a:r>
              <a:rPr sz="2400" dirty="0">
                <a:solidFill>
                  <a:srgbClr val="323232"/>
                </a:solidFill>
              </a:rPr>
              <a:t>, </a:t>
            </a:r>
            <a:r>
              <a:rPr sz="2400" dirty="0" err="1">
                <a:solidFill>
                  <a:srgbClr val="323232"/>
                </a:solidFill>
              </a:rPr>
              <a:t>osztálytársak</a:t>
            </a:r>
            <a:r>
              <a:rPr sz="2400" dirty="0">
                <a:solidFill>
                  <a:srgbClr val="323232"/>
                </a:solidFill>
              </a:rPr>
              <a:t>)</a:t>
            </a:r>
            <a:endParaRPr lang="en-GB" sz="2400" dirty="0">
              <a:solidFill>
                <a:srgbClr val="323232"/>
              </a:solidFill>
            </a:endParaRPr>
          </a:p>
          <a:p>
            <a:pPr lvl="1"/>
            <a:r>
              <a:rPr lang="en-GB" sz="2200" dirty="0">
                <a:solidFill>
                  <a:srgbClr val="323232"/>
                </a:solidFill>
              </a:rPr>
              <a:t>Amit </a:t>
            </a:r>
            <a:r>
              <a:rPr lang="en-GB" sz="2200" dirty="0" err="1">
                <a:solidFill>
                  <a:srgbClr val="323232"/>
                </a:solidFill>
              </a:rPr>
              <a:t>gogle</a:t>
            </a:r>
            <a:r>
              <a:rPr lang="en-GB" sz="2200" dirty="0">
                <a:solidFill>
                  <a:srgbClr val="323232"/>
                </a:solidFill>
              </a:rPr>
              <a:t> formal </a:t>
            </a:r>
            <a:r>
              <a:rPr lang="en-GB" sz="2200" dirty="0" err="1">
                <a:solidFill>
                  <a:srgbClr val="323232"/>
                </a:solidFill>
              </a:rPr>
              <a:t>oldotunk</a:t>
            </a:r>
            <a:r>
              <a:rPr lang="en-GB" sz="2200" dirty="0">
                <a:solidFill>
                  <a:srgbClr val="323232"/>
                </a:solidFill>
              </a:rPr>
              <a:t> meg </a:t>
            </a:r>
          </a:p>
          <a:p>
            <a:pPr lvl="1"/>
            <a:r>
              <a:rPr lang="en-GB" sz="2200" dirty="0" err="1">
                <a:solidFill>
                  <a:srgbClr val="323232"/>
                </a:solidFill>
              </a:rPr>
              <a:t>Nagyon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hasznos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informáciokat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szereztünk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lang="en-GB" sz="2200" dirty="0" err="1">
                <a:solidFill>
                  <a:srgbClr val="323232"/>
                </a:solidFill>
              </a:rPr>
              <a:t>igy</a:t>
            </a:r>
            <a:r>
              <a:rPr lang="en-GB" sz="2200" dirty="0">
                <a:solidFill>
                  <a:srgbClr val="323232"/>
                </a:solidFill>
              </a:rPr>
              <a:t> A </a:t>
            </a:r>
            <a:r>
              <a:rPr lang="en-GB" sz="2200" dirty="0" err="1">
                <a:solidFill>
                  <a:srgbClr val="323232"/>
                </a:solidFill>
              </a:rPr>
              <a:t>hibákrol</a:t>
            </a:r>
            <a:r>
              <a:rPr lang="en-GB" sz="2200" dirty="0">
                <a:solidFill>
                  <a:srgbClr val="323232"/>
                </a:solidFill>
              </a:rPr>
              <a:t> </a:t>
            </a:r>
            <a:r>
              <a:rPr sz="2200" dirty="0" err="1">
                <a:solidFill>
                  <a:srgbClr val="323232"/>
                </a:solidFill>
              </a:rPr>
              <a:t>Hibák</a:t>
            </a:r>
            <a:r>
              <a:rPr sz="2200" dirty="0">
                <a:solidFill>
                  <a:srgbClr val="323232"/>
                </a:solidFill>
              </a:rPr>
              <a:t> </a:t>
            </a:r>
            <a:r>
              <a:rPr sz="2200" dirty="0" err="1">
                <a:solidFill>
                  <a:srgbClr val="323232"/>
                </a:solidFill>
              </a:rPr>
              <a:t>javítása</a:t>
            </a:r>
            <a:r>
              <a:rPr sz="2200" dirty="0">
                <a:solidFill>
                  <a:srgbClr val="323232"/>
                </a:solidFill>
              </a:rPr>
              <a:t> GUI-ban </a:t>
            </a:r>
            <a:r>
              <a:rPr sz="2200" dirty="0" err="1">
                <a:solidFill>
                  <a:srgbClr val="323232"/>
                </a:solidFill>
              </a:rPr>
              <a:t>és</a:t>
            </a:r>
            <a:r>
              <a:rPr sz="2200" dirty="0">
                <a:solidFill>
                  <a:srgbClr val="323232"/>
                </a:solidFill>
              </a:rPr>
              <a:t> </a:t>
            </a:r>
            <a:r>
              <a:rPr sz="2200" dirty="0" err="1">
                <a:solidFill>
                  <a:srgbClr val="323232"/>
                </a:solidFill>
              </a:rPr>
              <a:t>logikában</a:t>
            </a:r>
            <a:endParaRPr sz="2200" dirty="0">
              <a:solidFill>
                <a:srgbClr val="323232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A497F2-D9B8-A44B-1300-4D2A32CE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70000"/>
            <a:ext cx="4303256" cy="46135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FC88E762-B015-48F3-D860-7FF6642D6922}"/>
              </a:ext>
            </a:extLst>
          </p:cNvPr>
          <p:cNvSpPr txBox="1"/>
          <p:nvPr/>
        </p:nvSpPr>
        <p:spPr>
          <a:xfrm>
            <a:off x="3395117" y="4642009"/>
            <a:ext cx="634771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dirty="0">
                <a:solidFill>
                  <a:srgbClr val="323232"/>
                </a:solidFill>
              </a:rPr>
              <a:t>Időtartam: 2025.03.04 - 2025.04.28</a:t>
            </a:r>
            <a:endParaRPr lang="en-GB" sz="2400" dirty="0">
              <a:solidFill>
                <a:srgbClr val="323232"/>
              </a:solidFill>
            </a:endParaRPr>
          </a:p>
          <a:p>
            <a:r>
              <a:rPr lang="hu-HU" sz="2400" dirty="0">
                <a:solidFill>
                  <a:srgbClr val="323232"/>
                </a:solidFill>
              </a:rPr>
              <a:t>Projektvezető: Asboth Noémi</a:t>
            </a:r>
          </a:p>
          <a:p>
            <a:r>
              <a:rPr lang="hu-HU" sz="2400" dirty="0">
                <a:solidFill>
                  <a:srgbClr val="323232"/>
                </a:solidFill>
              </a:rPr>
              <a:t>Tagok: </a:t>
            </a:r>
            <a:r>
              <a:rPr lang="hu-HU" sz="2400" dirty="0" err="1">
                <a:solidFill>
                  <a:srgbClr val="323232"/>
                </a:solidFill>
              </a:rPr>
              <a:t>Barányi</a:t>
            </a:r>
            <a:r>
              <a:rPr lang="hu-HU" sz="2400" dirty="0">
                <a:solidFill>
                  <a:srgbClr val="323232"/>
                </a:solidFill>
              </a:rPr>
              <a:t> Alexandra, Hajnal Márk Mihály, Kassai László Richárd</a:t>
            </a:r>
          </a:p>
          <a:p>
            <a:r>
              <a:rPr lang="hu-HU" sz="2400" dirty="0">
                <a:solidFill>
                  <a:srgbClr val="323232"/>
                </a:solidFill>
              </a:rPr>
              <a:t>3-as csapat</a:t>
            </a:r>
          </a:p>
          <a:p>
            <a:endParaRPr lang="hu-HU" sz="1800" dirty="0">
              <a:solidFill>
                <a:srgbClr val="323232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39AF4DA-C987-150D-4424-105ABC2F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1" y="-238538"/>
            <a:ext cx="5267738" cy="5267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ertificate">
  <a:themeElements>
    <a:clrScheme name="BP_Certificate_2_3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5E82"/>
      </a:accent1>
      <a:accent2>
        <a:srgbClr val="8AD8FD"/>
      </a:accent2>
      <a:accent3>
        <a:srgbClr val="E1FD71"/>
      </a:accent3>
      <a:accent4>
        <a:srgbClr val="FFC000"/>
      </a:accent4>
      <a:accent5>
        <a:srgbClr val="5E38A6"/>
      </a:accent5>
      <a:accent6>
        <a:srgbClr val="3AAD47"/>
      </a:accent6>
      <a:hlink>
        <a:srgbClr val="0563C1"/>
      </a:hlink>
      <a:folHlink>
        <a:srgbClr val="954F72"/>
      </a:folHlink>
    </a:clrScheme>
    <a:fontScheme name="Custom 235">
      <a:majorFont>
        <a:latin typeface="Biome"/>
        <a:ea typeface=""/>
        <a:cs typeface=""/>
      </a:majorFont>
      <a:minorFont>
        <a:latin typeface="Biome Light"/>
        <a:ea typeface=""/>
        <a:cs typeface="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P_Certificate_2_34_SD_v1" id="{67F43395-5990-4BDA-BD70-260F9FA108E5}" vid="{8E7F5173-E90A-4DB4-8140-C9C3E0A458ED}"/>
    </a:ext>
  </a:extLst>
</a:theme>
</file>

<file path=ppt/theme/theme2.xml><?xml version="1.0" encoding="utf-8"?>
<a:theme xmlns:a="http://schemas.openxmlformats.org/drawingml/2006/main" name="Dimenzió">
  <a:themeElements>
    <a:clrScheme name="4. egyéni séma">
      <a:dk1>
        <a:sysClr val="windowText" lastClr="000000"/>
      </a:dk1>
      <a:lt1>
        <a:srgbClr val="9EE1C6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1_Dimenzió">
  <a:themeElements>
    <a:clrScheme name="11. egyéni séma">
      <a:dk1>
        <a:sysClr val="windowText" lastClr="000000"/>
      </a:dk1>
      <a:lt1>
        <a:srgbClr val="2F848D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Academic excellence award certificate</Template>
  <TotalTime>70</TotalTime>
  <Words>260</Words>
  <Application>Microsoft Office PowerPoint</Application>
  <PresentationFormat>Diavetítés a képernyőre (4:3 oldalarány)</PresentationFormat>
  <Paragraphs>63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3</vt:i4>
      </vt:variant>
      <vt:variant>
        <vt:lpstr>Diacímek</vt:lpstr>
      </vt:variant>
      <vt:variant>
        <vt:i4>9</vt:i4>
      </vt:variant>
    </vt:vector>
  </HeadingPairs>
  <TitlesOfParts>
    <vt:vector size="20" baseType="lpstr">
      <vt:lpstr>Arial</vt:lpstr>
      <vt:lpstr>Biome</vt:lpstr>
      <vt:lpstr>Biome Light</vt:lpstr>
      <vt:lpstr>Calibri</vt:lpstr>
      <vt:lpstr>Freestyle Script</vt:lpstr>
      <vt:lpstr>Trebuchet MS</vt:lpstr>
      <vt:lpstr>Wingdings</vt:lpstr>
      <vt:lpstr>Wingdings 3</vt:lpstr>
      <vt:lpstr>Certificate</vt:lpstr>
      <vt:lpstr>Dimenzió</vt:lpstr>
      <vt:lpstr>1_Dimenzió</vt:lpstr>
      <vt:lpstr>Quiz Játék Projekt</vt:lpstr>
      <vt:lpstr>Fejlesztési folyamat</vt:lpstr>
      <vt:lpstr>Játék története</vt:lpstr>
      <vt:lpstr>A rendszer működése</vt:lpstr>
      <vt:lpstr>pályák: 3 válaszlehetőség </vt:lpstr>
      <vt:lpstr>Adatkezelés és osztályok</vt:lpstr>
      <vt:lpstr>PowerPoint-bemutató</vt:lpstr>
      <vt:lpstr>Tesztelés és hibajavítás</vt:lpstr>
      <vt:lpstr>PowerPoint-bemutató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Noémi Asboth</cp:lastModifiedBy>
  <cp:revision>6</cp:revision>
  <dcterms:created xsi:type="dcterms:W3CDTF">2013-01-27T09:14:16Z</dcterms:created>
  <dcterms:modified xsi:type="dcterms:W3CDTF">2025-04-27T20:12:20Z</dcterms:modified>
  <cp:category/>
</cp:coreProperties>
</file>